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731" r:id="rId3"/>
    <p:sldId id="732" r:id="rId4"/>
    <p:sldId id="736" r:id="rId5"/>
    <p:sldId id="739" r:id="rId6"/>
    <p:sldId id="733" r:id="rId7"/>
    <p:sldId id="738" r:id="rId8"/>
    <p:sldId id="735" r:id="rId9"/>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2059">
          <p15:clr>
            <a:srgbClr val="A4A3A4"/>
          </p15:clr>
        </p15:guide>
        <p15:guide id="2" pos="362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a:srgbClr val="339966"/>
    <a:srgbClr val="E3261E"/>
    <a:srgbClr val="B53D5A"/>
    <a:srgbClr val="5F5F5F"/>
    <a:srgbClr val="993366"/>
    <a:srgbClr val="FF3399"/>
    <a:srgbClr val="DDDDDD"/>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591" autoAdjust="0"/>
  </p:normalViewPr>
  <p:slideViewPr>
    <p:cSldViewPr>
      <p:cViewPr varScale="1">
        <p:scale>
          <a:sx n="95" d="100"/>
          <a:sy n="95" d="100"/>
        </p:scale>
        <p:origin x="90" y="84"/>
      </p:cViewPr>
      <p:guideLst>
        <p:guide orient="horz" pos="2059"/>
        <p:guide pos="3629"/>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8</a:t>
            </a:fld>
            <a:endParaRPr lang="zh-CN" altLang="en-US">
              <a:ea typeface="黑体" panose="02010609060101010101" pitchFamily="49" charset="-122"/>
            </a:endParaRPr>
          </a:p>
        </p:txBody>
      </p:sp>
    </p:spTree>
    <p:extLst>
      <p:ext uri="{BB962C8B-B14F-4D97-AF65-F5344CB8AC3E}">
        <p14:creationId xmlns:p14="http://schemas.microsoft.com/office/powerpoint/2010/main" val="8581476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2_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矩形 1"/>
          <p:cNvSpPr/>
          <p:nvPr userDrawn="1"/>
        </p:nvSpPr>
        <p:spPr>
          <a:xfrm>
            <a:off x="216421" y="1655911"/>
            <a:ext cx="11017224" cy="4320480"/>
          </a:xfrm>
          <a:prstGeom prst="rect">
            <a:avLst/>
          </a:prstGeom>
          <a:solidFill>
            <a:schemeClr val="accent1">
              <a:lumMod val="40000"/>
              <a:lumOff val="60000"/>
            </a:schemeClr>
          </a:solidFill>
          <a:effectLst>
            <a:reflection blurRad="6350" stA="52000" endA="300" endPos="35000" dir="5400000" sy="-100000" algn="bl" rotWithShape="0"/>
          </a:effectLst>
        </p:spPr>
        <p:txBody>
          <a:bodyPr spcFirstLastPara="1" wrap="none" lIns="91426" tIns="45713" rIns="91426" bIns="45713" numCol="1">
            <a:prstTxWarp prst="textArchUp">
              <a:avLst/>
            </a:prstTxWarp>
            <a:spAutoFit/>
            <a:scene3d>
              <a:camera prst="orthographicFront"/>
              <a:lightRig rig="threePt" dir="t"/>
            </a:scene3d>
            <a:sp3d extrusionH="57150">
              <a:bevelT w="38100" h="38100"/>
            </a:sp3d>
          </a:bodyPr>
          <a:lstStyle/>
          <a:p>
            <a:pPr algn="ctr" fontAlgn="base">
              <a:spcBef>
                <a:spcPct val="0"/>
              </a:spcBef>
              <a:spcAft>
                <a:spcPct val="0"/>
              </a:spcAft>
              <a:buFont typeface="Arial" panose="020B0604020202020204" pitchFamily="34" charset="0"/>
              <a:buNone/>
            </a:pPr>
            <a:r>
              <a:rPr lang="zh-CN" altLang="en-US" sz="11498" smtClean="0">
                <a:ln w="0"/>
                <a:gradFill>
                  <a:gsLst>
                    <a:gs pos="25000">
                      <a:srgbClr val="339966"/>
                    </a:gs>
                    <a:gs pos="0">
                      <a:srgbClr val="D60093"/>
                    </a:gs>
                    <a:gs pos="65000">
                      <a:srgbClr val="738AC8"/>
                    </a:gs>
                    <a:gs pos="100000">
                      <a:srgbClr val="738AC8">
                        <a:lumMod val="60000"/>
                        <a:lumOff val="40000"/>
                      </a:srgbClr>
                    </a:gs>
                  </a:gsLst>
                  <a:lin ang="5400000"/>
                </a:gradFill>
                <a:effectLst>
                  <a:glow rad="139700">
                    <a:srgbClr val="FEB80A">
                      <a:satMod val="175000"/>
                      <a:alpha val="40000"/>
                    </a:srgbClr>
                  </a:glow>
                  <a:outerShdw blurRad="60007" dist="200025" dir="15000000" sy="30000" kx="-1800000" algn="bl" rotWithShape="0">
                    <a:prstClr val="black">
                      <a:alpha val="32000"/>
                    </a:prstClr>
                  </a:outerShdw>
                  <a:reflection blurRad="6350" stA="53000" endA="300" endPos="35500" dir="5400000" sy="-90000" algn="bl" rotWithShape="0"/>
                </a:effectLst>
                <a:latin typeface="华文琥珀" panose="02010800040101010101" pitchFamily="2" charset="-122"/>
                <a:ea typeface="华文琥珀" panose="02010800040101010101" pitchFamily="2" charset="-122"/>
              </a:rPr>
              <a:t>一课一</a:t>
            </a:r>
            <a:r>
              <a:rPr lang="zh-CN" altLang="en-US" sz="11498" smtClean="0">
                <a:ln w="0"/>
                <a:gradFill>
                  <a:gsLst>
                    <a:gs pos="30000">
                      <a:srgbClr val="339966"/>
                    </a:gs>
                    <a:gs pos="67000">
                      <a:srgbClr val="D60093"/>
                    </a:gs>
                    <a:gs pos="100000">
                      <a:srgbClr val="738AC8">
                        <a:lumMod val="60000"/>
                        <a:lumOff val="40000"/>
                      </a:srgbClr>
                    </a:gs>
                  </a:gsLst>
                  <a:lin ang="5400000"/>
                </a:gradFill>
                <a:effectLst>
                  <a:glow rad="139700">
                    <a:srgbClr val="FEB80A">
                      <a:satMod val="175000"/>
                      <a:alpha val="40000"/>
                    </a:srgbClr>
                  </a:glow>
                  <a:outerShdw blurRad="60007" dist="200025" dir="15000000" sy="30000" kx="-1800000" algn="bl" rotWithShape="0">
                    <a:prstClr val="black">
                      <a:alpha val="32000"/>
                    </a:prstClr>
                  </a:outerShdw>
                  <a:reflection blurRad="6350" stA="53000" endA="300" endPos="35500" dir="5400000" sy="-90000" algn="bl" rotWithShape="0"/>
                </a:effectLst>
                <a:latin typeface="华文琥珀" panose="02010800040101010101" pitchFamily="2" charset="-122"/>
                <a:ea typeface="华文琥珀" panose="02010800040101010101" pitchFamily="2" charset="-122"/>
              </a:rPr>
              <a:t>练</a:t>
            </a:r>
            <a:endParaRPr lang="zh-CN" altLang="en-US" sz="11498" dirty="0">
              <a:ln w="0"/>
              <a:gradFill>
                <a:gsLst>
                  <a:gs pos="30000">
                    <a:srgbClr val="339966"/>
                  </a:gs>
                  <a:gs pos="67000">
                    <a:srgbClr val="D60093"/>
                  </a:gs>
                  <a:gs pos="100000">
                    <a:srgbClr val="738AC8">
                      <a:lumMod val="60000"/>
                      <a:lumOff val="40000"/>
                    </a:srgbClr>
                  </a:gs>
                </a:gsLst>
                <a:lin ang="5400000"/>
              </a:gradFill>
              <a:effectLst>
                <a:glow rad="139700">
                  <a:srgbClr val="FEB80A">
                    <a:satMod val="175000"/>
                    <a:alpha val="40000"/>
                  </a:srgbClr>
                </a:glow>
                <a:outerShdw blurRad="60007" dist="200025" dir="15000000" sy="30000" kx="-1800000" algn="bl" rotWithShape="0">
                  <a:prstClr val="black">
                    <a:alpha val="32000"/>
                  </a:prstClr>
                </a:outerShdw>
                <a:reflection blurRad="6350" stA="53000" endA="300" endPos="35500" dir="5400000" sy="-90000" algn="bl" rotWithShape="0"/>
              </a:effectLst>
              <a:latin typeface="华文琥珀" panose="02010800040101010101" pitchFamily="2" charset="-122"/>
              <a:ea typeface="华文琥珀" panose="02010800040101010101" pitchFamily="2" charset="-122"/>
            </a:endParaRPr>
          </a:p>
        </p:txBody>
      </p:sp>
    </p:spTree>
    <p:extLst>
      <p:ext uri="{BB962C8B-B14F-4D97-AF65-F5344CB8AC3E}">
        <p14:creationId xmlns:p14="http://schemas.microsoft.com/office/powerpoint/2010/main" val="1076405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79957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93681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246955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103702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8942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607902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audio" Target="../media/audio1.wav"/><Relationship Id="rId4" Type="http://schemas.openxmlformats.org/officeDocument/2006/relationships/slideLayout" Target="../slideLayouts/slideLayout4.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0" y="6240412"/>
            <a:ext cx="11522075" cy="239763"/>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0" y="633267"/>
            <a:ext cx="11522075"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0" y="0"/>
            <a:ext cx="11522075" cy="628635"/>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24" dirty="0"/>
          </a:p>
        </p:txBody>
      </p:sp>
      <p:sp>
        <p:nvSpPr>
          <p:cNvPr id="2" name="动作按钮: 第一张 1">
            <a:hlinkClick r:id="rId9" action="ppaction://hlinksldjump" highlightClick="1">
              <a:snd r:embed="rId10" name="camera.wav"/>
            </a:hlinkClick>
          </p:cNvPr>
          <p:cNvSpPr/>
          <p:nvPr userDrawn="1"/>
        </p:nvSpPr>
        <p:spPr>
          <a:xfrm>
            <a:off x="10596459" y="5560029"/>
            <a:ext cx="864096" cy="898646"/>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45586147"/>
      </p:ext>
    </p:extLst>
  </p:cSld>
  <p:clrMap bg1="lt1" tx1="dk1" bg2="lt2" tx2="dk2" accent1="accent1" accent2="accent2" accent3="accent3" accent4="accent4" accent5="accent5" accent6="accent6" hlink="hlink" folHlink="folHlink"/>
  <p:sldLayoutIdLst>
    <p:sldLayoutId id="2147483696" r:id="rId1"/>
    <p:sldLayoutId id="2147483695" r:id="rId2"/>
    <p:sldLayoutId id="2147483689" r:id="rId3"/>
    <p:sldLayoutId id="2147483690" r:id="rId4"/>
    <p:sldLayoutId id="2147483691" r:id="rId5"/>
    <p:sldLayoutId id="2147483692" r:id="rId6"/>
    <p:sldLayoutId id="2147483694" r:id="rId7"/>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4.xml"/><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slide" Target="slide6.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棱台 3"/>
          <p:cNvSpPr/>
          <p:nvPr/>
        </p:nvSpPr>
        <p:spPr>
          <a:xfrm>
            <a:off x="101901" y="3722371"/>
            <a:ext cx="11305256" cy="1785933"/>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solidFill>
                  <a:srgbClr val="D60093"/>
                </a:solidFill>
              </a:rPr>
              <a:t>Unit 4</a:t>
            </a:r>
            <a:r>
              <a:rPr lang="zh-CN" altLang="zh-CN" sz="4400" dirty="0">
                <a:solidFill>
                  <a:srgbClr val="D60093"/>
                </a:solidFill>
              </a:rPr>
              <a:t>　</a:t>
            </a:r>
            <a:r>
              <a:rPr lang="en-US" altLang="zh-CN" sz="4400" dirty="0">
                <a:solidFill>
                  <a:srgbClr val="D60093"/>
                </a:solidFill>
              </a:rPr>
              <a:t>I have a pen pal</a:t>
            </a:r>
            <a:endParaRPr lang="zh-CN" altLang="zh-CN" sz="4400" dirty="0">
              <a:solidFill>
                <a:srgbClr val="D60093"/>
              </a:solidFill>
            </a:endParaRPr>
          </a:p>
          <a:p>
            <a:pPr algn="ctr"/>
            <a:r>
              <a:rPr lang="en-US" altLang="zh-CN" sz="4400" dirty="0">
                <a:solidFill>
                  <a:srgbClr val="D60093"/>
                </a:solidFill>
              </a:rPr>
              <a:t>Part B</a:t>
            </a:r>
            <a:r>
              <a:rPr lang="zh-CN" altLang="zh-CN" sz="4400" dirty="0">
                <a:solidFill>
                  <a:srgbClr val="D60093"/>
                </a:solidFill>
              </a:rPr>
              <a:t>　</a:t>
            </a:r>
            <a:r>
              <a:rPr lang="en-US" altLang="zh-CN" sz="4400" dirty="0" smtClean="0">
                <a:solidFill>
                  <a:srgbClr val="D60093"/>
                </a:solidFill>
              </a:rPr>
              <a:t>Let’s </a:t>
            </a:r>
            <a:r>
              <a:rPr lang="en-US" altLang="zh-CN" sz="4400" dirty="0">
                <a:solidFill>
                  <a:srgbClr val="D60093"/>
                </a:solidFill>
              </a:rPr>
              <a:t>learn &amp; Listen, match and say</a:t>
            </a:r>
            <a:endParaRPr lang="zh-CN" altLang="zh-CN" sz="4400" dirty="0">
              <a:solidFill>
                <a:srgbClr val="D60093"/>
              </a:solidFill>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gtEl>
                                        <p:attrNameLst>
                                          <p:attrName>ppt_x</p:attrName>
                                          <p:attrName>ppt_y</p:attrName>
                                        </p:attrNameLst>
                                      </p:cBhvr>
                                    </p:animMotion>
                                    <p:animRot by="1500000">
                                      <p:cBhvr>
                                        <p:cTn id="13" dur="125" fill="hold">
                                          <p:stCondLst>
                                            <p:cond delay="0"/>
                                          </p:stCondLst>
                                        </p:cTn>
                                        <p:tgtEl>
                                          <p:spTgt spid="4"/>
                                        </p:tgtEl>
                                        <p:attrNameLst>
                                          <p:attrName>r</p:attrName>
                                        </p:attrNameLst>
                                      </p:cBhvr>
                                    </p:animRot>
                                    <p:animRot by="-1500000">
                                      <p:cBhvr>
                                        <p:cTn id="14" dur="125" fill="hold">
                                          <p:stCondLst>
                                            <p:cond delay="125"/>
                                          </p:stCondLst>
                                        </p:cTn>
                                        <p:tgtEl>
                                          <p:spTgt spid="4"/>
                                        </p:tgtEl>
                                        <p:attrNameLst>
                                          <p:attrName>r</p:attrName>
                                        </p:attrNameLst>
                                      </p:cBhvr>
                                    </p:animRot>
                                    <p:animRot by="-1500000">
                                      <p:cBhvr>
                                        <p:cTn id="15" dur="125" fill="hold">
                                          <p:stCondLst>
                                            <p:cond delay="250"/>
                                          </p:stCondLst>
                                        </p:cTn>
                                        <p:tgtEl>
                                          <p:spTgt spid="4"/>
                                        </p:tgtEl>
                                        <p:attrNameLst>
                                          <p:attrName>r</p:attrName>
                                        </p:attrNameLst>
                                      </p:cBhvr>
                                    </p:animRot>
                                    <p:animRot by="1500000">
                                      <p:cBhvr>
                                        <p:cTn id="16"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竖卷形 2"/>
          <p:cNvSpPr/>
          <p:nvPr/>
        </p:nvSpPr>
        <p:spPr>
          <a:xfrm>
            <a:off x="504453" y="951187"/>
            <a:ext cx="1872188" cy="4449140"/>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5400" dirty="0" smtClean="0">
                <a:latin typeface="+mj-ea"/>
                <a:ea typeface="+mj-ea"/>
              </a:rPr>
              <a:t>导</a:t>
            </a:r>
            <a:endParaRPr lang="en-US" altLang="zh-CN" sz="5400" dirty="0" smtClean="0">
              <a:latin typeface="+mj-ea"/>
              <a:ea typeface="+mj-ea"/>
            </a:endParaRPr>
          </a:p>
          <a:p>
            <a:pPr algn="ctr"/>
            <a:endParaRPr lang="en-US" altLang="zh-CN" sz="5400" dirty="0" smtClean="0">
              <a:latin typeface="+mj-ea"/>
              <a:ea typeface="+mj-ea"/>
            </a:endParaRPr>
          </a:p>
          <a:p>
            <a:pPr algn="ctr"/>
            <a:r>
              <a:rPr lang="zh-CN" altLang="en-US" sz="5400" dirty="0" smtClean="0">
                <a:latin typeface="+mj-ea"/>
                <a:ea typeface="+mj-ea"/>
              </a:rPr>
              <a:t>航</a:t>
            </a:r>
            <a:endParaRPr lang="zh-CN" altLang="en-US" sz="5400" dirty="0">
              <a:latin typeface="+mj-ea"/>
              <a:ea typeface="+mj-ea"/>
            </a:endParaRPr>
          </a:p>
        </p:txBody>
      </p:sp>
      <p:sp>
        <p:nvSpPr>
          <p:cNvPr id="2" name="折角形 1"/>
          <p:cNvSpPr/>
          <p:nvPr/>
        </p:nvSpPr>
        <p:spPr>
          <a:xfrm>
            <a:off x="3960837" y="1293840"/>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基础梳理</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1" name="折角形 10"/>
          <p:cNvSpPr/>
          <p:nvPr/>
        </p:nvSpPr>
        <p:spPr>
          <a:xfrm>
            <a:off x="3960837" y="2538614"/>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能力提升</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3" name="折角形 12"/>
          <p:cNvSpPr/>
          <p:nvPr/>
        </p:nvSpPr>
        <p:spPr>
          <a:xfrm>
            <a:off x="3939125" y="3783657"/>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智慧拓展</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6" name="动作按钮: 自定义 15">
            <a:hlinkClick r:id="rId2" action="ppaction://hlinksldjump" highlightClick="1">
              <a:snd r:embed="rId3" name="chimes.wav"/>
            </a:hlinkClick>
          </p:cNvPr>
          <p:cNvSpPr/>
          <p:nvPr/>
        </p:nvSpPr>
        <p:spPr>
          <a:xfrm>
            <a:off x="3744813" y="2480031"/>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
        <p:nvSpPr>
          <p:cNvPr id="17" name="动作按钮: 自定义 16">
            <a:hlinkClick r:id="rId4" action="ppaction://hlinksldjump" highlightClick="1">
              <a:snd r:embed="rId3" name="chimes.wav"/>
            </a:hlinkClick>
          </p:cNvPr>
          <p:cNvSpPr/>
          <p:nvPr/>
        </p:nvSpPr>
        <p:spPr>
          <a:xfrm>
            <a:off x="3744812" y="3729731"/>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
        <p:nvSpPr>
          <p:cNvPr id="19" name="动作按钮: 自定义 18">
            <a:hlinkClick r:id="rId5" action="ppaction://hlinksldjump" highlightClick="1">
              <a:snd r:embed="rId3" name="chimes.wav"/>
            </a:hlinkClick>
          </p:cNvPr>
          <p:cNvSpPr/>
          <p:nvPr/>
        </p:nvSpPr>
        <p:spPr>
          <a:xfrm>
            <a:off x="3744813" y="1230331"/>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283513369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
                                        </p:tgtEl>
                                        <p:attrNameLst>
                                          <p:attrName>ppt_y</p:attrName>
                                        </p:attrNameLst>
                                      </p:cBhvr>
                                      <p:tavLst>
                                        <p:tav tm="0">
                                          <p:val>
                                            <p:strVal val="#ppt_y"/>
                                          </p:val>
                                        </p:tav>
                                        <p:tav tm="100000">
                                          <p:val>
                                            <p:strVal val="#ppt_y"/>
                                          </p:val>
                                        </p:tav>
                                      </p:tavLst>
                                    </p:anim>
                                    <p:anim calcmode="lin" valueType="num">
                                      <p:cBhvr>
                                        <p:cTn id="14"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
                                        </p:tgtEl>
                                      </p:cBhvr>
                                    </p:animEffect>
                                  </p:childTnLst>
                                </p:cTn>
                              </p:par>
                            </p:childTnLst>
                          </p:cTn>
                        </p:par>
                        <p:par>
                          <p:cTn id="17" fill="hold">
                            <p:stCondLst>
                              <p:cond delay="11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1"/>
                                        </p:tgtEl>
                                        <p:attrNameLst>
                                          <p:attrName>ppt_y</p:attrName>
                                        </p:attrNameLst>
                                      </p:cBhvr>
                                      <p:tavLst>
                                        <p:tav tm="0">
                                          <p:val>
                                            <p:strVal val="#ppt_y"/>
                                          </p:val>
                                        </p:tav>
                                        <p:tav tm="100000">
                                          <p:val>
                                            <p:strVal val="#ppt_y"/>
                                          </p:val>
                                        </p:tav>
                                      </p:tavLst>
                                    </p:anim>
                                    <p:anim calcmode="lin" valueType="num">
                                      <p:cBhvr>
                                        <p:cTn id="22"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1"/>
                                        </p:tgtEl>
                                      </p:cBhvr>
                                    </p:animEffect>
                                  </p:childTnLst>
                                </p:cTn>
                              </p:par>
                            </p:childTnLst>
                          </p:cTn>
                        </p:par>
                        <p:par>
                          <p:cTn id="25" fill="hold">
                            <p:stCondLst>
                              <p:cond delay="18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3"/>
                                        </p:tgtEl>
                                        <p:attrNameLst>
                                          <p:attrName>ppt_y</p:attrName>
                                        </p:attrNameLst>
                                      </p:cBhvr>
                                      <p:tavLst>
                                        <p:tav tm="0">
                                          <p:val>
                                            <p:strVal val="#ppt_y"/>
                                          </p:val>
                                        </p:tav>
                                        <p:tav tm="100000">
                                          <p:val>
                                            <p:strVal val="#ppt_y"/>
                                          </p:val>
                                        </p:tav>
                                      </p:tavLst>
                                    </p:anim>
                                    <p:anim calcmode="lin" valueType="num">
                                      <p:cBhvr>
                                        <p:cTn id="30"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11"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25CG05.eps" descr="id:2147488412;FounderCES"/>
          <p:cNvPicPr/>
          <p:nvPr/>
        </p:nvPicPr>
        <p:blipFill>
          <a:blip r:embed="rId2"/>
          <a:stretch>
            <a:fillRect/>
          </a:stretch>
        </p:blipFill>
        <p:spPr>
          <a:xfrm>
            <a:off x="361950" y="1853745"/>
            <a:ext cx="10979372" cy="2106422"/>
          </a:xfrm>
          <a:prstGeom prst="rect">
            <a:avLst/>
          </a:prstGeom>
        </p:spPr>
      </p:pic>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基础梳理</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3" name="矩形 2"/>
          <p:cNvSpPr>
            <a:spLocks noChangeAspect="1"/>
          </p:cNvSpPr>
          <p:nvPr/>
        </p:nvSpPr>
        <p:spPr>
          <a:xfrm>
            <a:off x="361950" y="1151855"/>
            <a:ext cx="10807700" cy="626710"/>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一、看图片</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写短语</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动词用第三人称单数形式</a:t>
            </a:r>
            <a:r>
              <a:rPr lang="zh-CN" altLang="zh-CN" dirty="0" smtClean="0">
                <a:solidFill>
                  <a:srgbClr val="000000"/>
                </a:solidFill>
                <a:latin typeface="Arial" panose="020B0604020202020204" pitchFamily="34" charset="0"/>
                <a:cs typeface="Times New Roman" panose="02020603050405020304" pitchFamily="18" charset="0"/>
              </a:rPr>
              <a:t>。</a:t>
            </a:r>
            <a:r>
              <a:rPr lang="en-US" altLang="zh-CN" dirty="0" smtClean="0">
                <a:solidFill>
                  <a:srgbClr val="000000"/>
                </a:solidFill>
                <a:latin typeface="Arial" panose="020B0604020202020204" pitchFamily="34" charset="0"/>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p:nvPr/>
        </p:nvSpPr>
        <p:spPr>
          <a:xfrm>
            <a:off x="619989" y="3447400"/>
            <a:ext cx="2887329" cy="584775"/>
          </a:xfrm>
          <a:prstGeom prst="rect">
            <a:avLst/>
          </a:prstGeom>
        </p:spPr>
        <p:txBody>
          <a:bodyPr wrap="none">
            <a:spAutoFit/>
          </a:bodyPr>
          <a:lstStyle/>
          <a:p>
            <a:r>
              <a:rPr lang="en-US" altLang="zh-CN" dirty="0">
                <a:ea typeface="宋体" panose="02010600030101010101" pitchFamily="2" charset="-122"/>
              </a:rPr>
              <a:t>studies Chinese</a:t>
            </a:r>
            <a:endParaRPr lang="zh-CN" altLang="en-US" dirty="0"/>
          </a:p>
        </p:txBody>
      </p:sp>
      <p:sp>
        <p:nvSpPr>
          <p:cNvPr id="7" name="矩形 6"/>
          <p:cNvSpPr/>
          <p:nvPr/>
        </p:nvSpPr>
        <p:spPr>
          <a:xfrm>
            <a:off x="4686857" y="3447400"/>
            <a:ext cx="2156360" cy="584775"/>
          </a:xfrm>
          <a:prstGeom prst="rect">
            <a:avLst/>
          </a:prstGeom>
        </p:spPr>
        <p:txBody>
          <a:bodyPr wrap="none">
            <a:spAutoFit/>
          </a:bodyPr>
          <a:lstStyle/>
          <a:p>
            <a:r>
              <a:rPr lang="en-US" altLang="zh-CN" dirty="0">
                <a:ea typeface="宋体" panose="02010600030101010101" pitchFamily="2" charset="-122"/>
              </a:rPr>
              <a:t>goes hiking</a:t>
            </a:r>
            <a:endParaRPr lang="zh-CN" altLang="en-US" dirty="0"/>
          </a:p>
        </p:txBody>
      </p:sp>
      <p:sp>
        <p:nvSpPr>
          <p:cNvPr id="9" name="矩形 8"/>
          <p:cNvSpPr/>
          <p:nvPr/>
        </p:nvSpPr>
        <p:spPr>
          <a:xfrm>
            <a:off x="7814244" y="3447400"/>
            <a:ext cx="3355406" cy="584775"/>
          </a:xfrm>
          <a:prstGeom prst="rect">
            <a:avLst/>
          </a:prstGeom>
        </p:spPr>
        <p:txBody>
          <a:bodyPr wrap="none">
            <a:spAutoFit/>
          </a:bodyPr>
          <a:lstStyle/>
          <a:p>
            <a:r>
              <a:rPr lang="en-US" altLang="zh-CN" dirty="0">
                <a:ea typeface="宋体" panose="02010600030101010101" pitchFamily="2" charset="-122"/>
              </a:rPr>
              <a:t>does word puzzles</a:t>
            </a:r>
            <a:endParaRPr lang="zh-CN" altLang="en-US" dirty="0"/>
          </a:p>
        </p:txBody>
      </p:sp>
    </p:spTree>
    <p:extLst>
      <p:ext uri="{BB962C8B-B14F-4D97-AF65-F5344CB8AC3E}">
        <p14:creationId xmlns:p14="http://schemas.microsoft.com/office/powerpoint/2010/main" val="86245122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randombar(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能力提升</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3" name="矩形 2"/>
          <p:cNvSpPr>
            <a:spLocks noChangeAspect="1"/>
          </p:cNvSpPr>
          <p:nvPr/>
        </p:nvSpPr>
        <p:spPr>
          <a:xfrm>
            <a:off x="361950" y="801647"/>
            <a:ext cx="10807700" cy="5410712"/>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chemeClr val="tx1"/>
                </a:solidFill>
                <a:latin typeface="Arial" panose="020B0604020202020204" pitchFamily="34" charset="0"/>
                <a:cs typeface="Times New Roman" panose="02020603050405020304" pitchFamily="18" charset="0"/>
              </a:rPr>
              <a:t>二</a:t>
            </a:r>
            <a:r>
              <a:rPr lang="zh-CN" altLang="zh-CN">
                <a:solidFill>
                  <a:schemeClr val="tx1"/>
                </a:solidFill>
                <a:latin typeface="Arial" panose="020B0604020202020204" pitchFamily="34" charset="0"/>
                <a:cs typeface="Times New Roman" panose="02020603050405020304" pitchFamily="18" charset="0"/>
              </a:rPr>
              <a:t>、</a:t>
            </a:r>
            <a:r>
              <a:rPr lang="zh-CN" altLang="zh-CN" smtClean="0">
                <a:solidFill>
                  <a:schemeClr val="tx1"/>
                </a:solidFill>
                <a:latin typeface="Arial" panose="020B0604020202020204" pitchFamily="34" charset="0"/>
                <a:cs typeface="Times New Roman" panose="02020603050405020304" pitchFamily="18" charset="0"/>
              </a:rPr>
              <a:t>仿照</a:t>
            </a:r>
            <a:r>
              <a:rPr lang="zh-CN" altLang="en-US">
                <a:solidFill>
                  <a:schemeClr val="tx1"/>
                </a:solidFill>
                <a:latin typeface="Arial" panose="020B0604020202020204" pitchFamily="34" charset="0"/>
                <a:cs typeface="Times New Roman" panose="02020603050405020304" pitchFamily="18" charset="0"/>
              </a:rPr>
              <a:t>例子</a:t>
            </a:r>
            <a:r>
              <a:rPr lang="en-US" altLang="zh-CN" smtClean="0">
                <a:solidFill>
                  <a:schemeClr val="tx1"/>
                </a:solidFill>
                <a:ea typeface="宋体" panose="02010600030101010101" pitchFamily="2" charset="-122"/>
                <a:cs typeface="Times New Roman" panose="02020603050405020304" pitchFamily="18" charset="0"/>
              </a:rPr>
              <a:t>,</a:t>
            </a:r>
            <a:r>
              <a:rPr lang="en-US" altLang="zh-CN" smtClean="0">
                <a:solidFill>
                  <a:schemeClr val="tx1"/>
                </a:solidFill>
                <a:latin typeface="Arial" panose="020B0604020202020204" pitchFamily="34" charset="0"/>
                <a:cs typeface="Times New Roman" panose="02020603050405020304" pitchFamily="18" charset="0"/>
              </a:rPr>
              <a:t> </a:t>
            </a:r>
            <a:r>
              <a:rPr lang="zh-CN" altLang="zh-CN" dirty="0">
                <a:solidFill>
                  <a:schemeClr val="tx1"/>
                </a:solidFill>
                <a:latin typeface="Arial" panose="020B0604020202020204" pitchFamily="34" charset="0"/>
                <a:cs typeface="Times New Roman" panose="02020603050405020304" pitchFamily="18" charset="0"/>
              </a:rPr>
              <a:t>写句子。</a:t>
            </a:r>
            <a:endParaRPr lang="zh-CN" altLang="zh-CN" dirty="0">
              <a:solidFill>
                <a:schemeClr val="tx1"/>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zh-CN" altLang="zh-CN" dirty="0">
                <a:solidFill>
                  <a:schemeClr val="tx1"/>
                </a:solidFill>
                <a:ea typeface="宋体" panose="02010600030101010101" pitchFamily="2" charset="-122"/>
                <a:cs typeface="Times New Roman" panose="02020603050405020304" pitchFamily="18" charset="0"/>
              </a:rPr>
              <a:t>例</a:t>
            </a:r>
            <a:r>
              <a:rPr lang="en-US" altLang="zh-CN" dirty="0">
                <a:solidFill>
                  <a:schemeClr val="tx1"/>
                </a:solidFill>
                <a:ea typeface="宋体" panose="02010600030101010101" pitchFamily="2" charset="-122"/>
                <a:cs typeface="Times New Roman" panose="02020603050405020304" pitchFamily="18" charset="0"/>
              </a:rPr>
              <a:t>:(Oliver/do word puzzles/yes)—Does Oliver do word puzzles every day?—Yes, he does.</a:t>
            </a:r>
            <a:endParaRPr lang="zh-CN" altLang="zh-CN" dirty="0">
              <a:solidFill>
                <a:schemeClr val="tx1"/>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a:solidFill>
                  <a:schemeClr val="tx1"/>
                </a:solidFill>
                <a:ea typeface="宋体" panose="02010600030101010101" pitchFamily="2" charset="-122"/>
                <a:cs typeface="Times New Roman" panose="02020603050405020304" pitchFamily="18" charset="0"/>
              </a:rPr>
              <a:t>1</a:t>
            </a:r>
            <a:r>
              <a:rPr lang="en-US" altLang="zh-CN">
                <a:solidFill>
                  <a:schemeClr val="tx1"/>
                </a:solidFill>
                <a:ea typeface="宋体" panose="02010600030101010101" pitchFamily="2" charset="-122"/>
                <a:cs typeface="Times New Roman" panose="02020603050405020304" pitchFamily="18" charset="0"/>
              </a:rPr>
              <a:t>.(you/cook </a:t>
            </a:r>
            <a:r>
              <a:rPr lang="en-US" altLang="zh-CN" dirty="0">
                <a:solidFill>
                  <a:schemeClr val="tx1"/>
                </a:solidFill>
                <a:ea typeface="宋体" panose="02010600030101010101" pitchFamily="2" charset="-122"/>
                <a:cs typeface="Times New Roman" panose="02020603050405020304" pitchFamily="18" charset="0"/>
              </a:rPr>
              <a:t>Chinese food/no)</a:t>
            </a:r>
            <a:br>
              <a:rPr lang="en-US" altLang="zh-CN" dirty="0">
                <a:solidFill>
                  <a:schemeClr val="tx1"/>
                </a:solidFill>
                <a:ea typeface="宋体" panose="02010600030101010101" pitchFamily="2" charset="-122"/>
                <a:cs typeface="Times New Roman" panose="02020603050405020304" pitchFamily="18" charset="0"/>
              </a:rPr>
            </a:br>
            <a:r>
              <a:rPr lang="en-US" altLang="zh-CN" dirty="0" smtClean="0">
                <a:solidFill>
                  <a:schemeClr val="tx1"/>
                </a:solidFill>
                <a:ea typeface="宋体" panose="02010600030101010101" pitchFamily="2" charset="-122"/>
                <a:cs typeface="Times New Roman" panose="02020603050405020304" pitchFamily="18" charset="0"/>
              </a:rPr>
              <a:t>—____________________</a:t>
            </a:r>
            <a:r>
              <a:rPr lang="en-US" altLang="zh-CN" dirty="0">
                <a:solidFill>
                  <a:schemeClr val="tx1"/>
                </a:solidFill>
                <a:ea typeface="宋体" panose="02010600030101010101" pitchFamily="2" charset="-122"/>
                <a:cs typeface="Times New Roman" panose="02020603050405020304" pitchFamily="18" charset="0"/>
              </a:rPr>
              <a:t>___________</a:t>
            </a:r>
            <a:r>
              <a:rPr lang="en-US" altLang="zh-CN" dirty="0" smtClean="0">
                <a:solidFill>
                  <a:schemeClr val="tx1"/>
                </a:solidFill>
                <a:ea typeface="宋体" panose="02010600030101010101" pitchFamily="2" charset="-122"/>
                <a:cs typeface="Times New Roman" panose="02020603050405020304" pitchFamily="18" charset="0"/>
              </a:rPr>
              <a:t>__________</a:t>
            </a:r>
          </a:p>
          <a:p>
            <a:pPr>
              <a:lnSpc>
                <a:spcPct val="120000"/>
              </a:lnSpc>
              <a:spcAft>
                <a:spcPts val="0"/>
              </a:spcAft>
              <a:tabLst>
                <a:tab pos="1188085" algn="l"/>
                <a:tab pos="2163445" algn="l"/>
                <a:tab pos="3142615" algn="l"/>
                <a:tab pos="4190365" algn="l"/>
              </a:tabLst>
            </a:pPr>
            <a:r>
              <a:rPr lang="en-US" altLang="zh-CN" dirty="0" smtClean="0">
                <a:solidFill>
                  <a:schemeClr val="tx1"/>
                </a:solidFill>
                <a:ea typeface="宋体" panose="02010600030101010101" pitchFamily="2" charset="-122"/>
                <a:cs typeface="Times New Roman" panose="02020603050405020304" pitchFamily="18" charset="0"/>
              </a:rPr>
              <a:t>—________________</a:t>
            </a:r>
            <a:r>
              <a:rPr lang="en-US" altLang="zh-CN" dirty="0">
                <a:solidFill>
                  <a:schemeClr val="tx1"/>
                </a:solidFill>
                <a:ea typeface="宋体" panose="02010600030101010101" pitchFamily="2" charset="-122"/>
                <a:cs typeface="Times New Roman" panose="02020603050405020304" pitchFamily="18" charset="0"/>
              </a:rPr>
              <a:t>___________</a:t>
            </a:r>
            <a:r>
              <a:rPr lang="en-US" altLang="zh-CN" dirty="0" smtClean="0">
                <a:solidFill>
                  <a:schemeClr val="tx1"/>
                </a:solidFill>
                <a:ea typeface="宋体" panose="02010600030101010101" pitchFamily="2" charset="-122"/>
                <a:cs typeface="Times New Roman" panose="02020603050405020304" pitchFamily="18" charset="0"/>
              </a:rPr>
              <a:t>______________</a:t>
            </a:r>
          </a:p>
          <a:p>
            <a:pPr>
              <a:lnSpc>
                <a:spcPct val="120000"/>
              </a:lnSpc>
              <a:spcAft>
                <a:spcPts val="0"/>
              </a:spcAft>
              <a:tabLst>
                <a:tab pos="1188085" algn="l"/>
                <a:tab pos="2163445" algn="l"/>
                <a:tab pos="3142615" algn="l"/>
                <a:tab pos="4190365" algn="l"/>
              </a:tabLst>
            </a:pPr>
            <a:r>
              <a:rPr lang="en-US" altLang="zh-CN" dirty="0" smtClean="0">
                <a:solidFill>
                  <a:schemeClr val="tx1"/>
                </a:solidFill>
                <a:ea typeface="宋体" panose="02010600030101010101" pitchFamily="2" charset="-122"/>
                <a:cs typeface="Times New Roman" panose="02020603050405020304" pitchFamily="18" charset="0"/>
              </a:rPr>
              <a:t>2</a:t>
            </a:r>
            <a:r>
              <a:rPr lang="en-US" altLang="zh-CN" dirty="0">
                <a:solidFill>
                  <a:schemeClr val="tx1"/>
                </a:solidFill>
                <a:ea typeface="宋体" panose="02010600030101010101" pitchFamily="2" charset="-122"/>
                <a:cs typeface="Times New Roman" panose="02020603050405020304" pitchFamily="18" charset="0"/>
              </a:rPr>
              <a:t>.(Miss Wang/study Chinese/yes)</a:t>
            </a:r>
            <a:br>
              <a:rPr lang="en-US" altLang="zh-CN" dirty="0">
                <a:solidFill>
                  <a:schemeClr val="tx1"/>
                </a:solidFill>
                <a:ea typeface="宋体" panose="02010600030101010101" pitchFamily="2" charset="-122"/>
                <a:cs typeface="Times New Roman" panose="02020603050405020304" pitchFamily="18" charset="0"/>
              </a:rPr>
            </a:br>
            <a:r>
              <a:rPr lang="en-US" altLang="zh-CN" dirty="0" smtClean="0">
                <a:solidFill>
                  <a:schemeClr val="tx1"/>
                </a:solidFill>
                <a:ea typeface="宋体" panose="02010600030101010101" pitchFamily="2" charset="-122"/>
                <a:cs typeface="Times New Roman" panose="02020603050405020304" pitchFamily="18" charset="0"/>
              </a:rPr>
              <a:t>—________________</a:t>
            </a:r>
            <a:r>
              <a:rPr lang="en-US" altLang="zh-CN" dirty="0">
                <a:solidFill>
                  <a:schemeClr val="tx1"/>
                </a:solidFill>
                <a:ea typeface="宋体" panose="02010600030101010101" pitchFamily="2" charset="-122"/>
                <a:cs typeface="Times New Roman" panose="02020603050405020304" pitchFamily="18" charset="0"/>
              </a:rPr>
              <a:t>___________</a:t>
            </a:r>
            <a:r>
              <a:rPr lang="en-US" altLang="zh-CN" dirty="0" smtClean="0">
                <a:solidFill>
                  <a:schemeClr val="tx1"/>
                </a:solidFill>
                <a:ea typeface="宋体" panose="02010600030101010101" pitchFamily="2" charset="-122"/>
                <a:cs typeface="Times New Roman" panose="02020603050405020304" pitchFamily="18" charset="0"/>
              </a:rPr>
              <a:t>______________</a:t>
            </a:r>
            <a:endParaRPr lang="en-US" altLang="zh-CN" dirty="0">
              <a:solidFill>
                <a:schemeClr val="tx1"/>
              </a:solidFill>
              <a:ea typeface="宋体" panose="02010600030101010101" pitchFamily="2"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chemeClr val="tx1"/>
                </a:solidFill>
                <a:ea typeface="宋体" panose="02010600030101010101" pitchFamily="2" charset="-122"/>
                <a:cs typeface="Times New Roman" panose="02020603050405020304" pitchFamily="18" charset="0"/>
              </a:rPr>
              <a:t>—_________________</a:t>
            </a:r>
            <a:r>
              <a:rPr lang="en-US" altLang="zh-CN" dirty="0">
                <a:solidFill>
                  <a:schemeClr val="tx1"/>
                </a:solidFill>
                <a:ea typeface="宋体" panose="02010600030101010101" pitchFamily="2" charset="-122"/>
                <a:cs typeface="Times New Roman" panose="02020603050405020304" pitchFamily="18" charset="0"/>
              </a:rPr>
              <a:t>___________</a:t>
            </a:r>
            <a:r>
              <a:rPr lang="en-US" altLang="zh-CN" dirty="0" smtClean="0">
                <a:solidFill>
                  <a:schemeClr val="tx1"/>
                </a:solidFill>
                <a:ea typeface="宋体" panose="02010600030101010101" pitchFamily="2" charset="-122"/>
                <a:cs typeface="Times New Roman" panose="02020603050405020304" pitchFamily="18" charset="0"/>
              </a:rPr>
              <a:t>_____________</a:t>
            </a:r>
            <a:endParaRPr lang="en-US" altLang="zh-CN" dirty="0">
              <a:solidFill>
                <a:schemeClr val="tx1"/>
              </a:solidFill>
              <a:ea typeface="宋体" panose="02010600030101010101" pitchFamily="2" charset="-122"/>
              <a:cs typeface="Times New Roman" panose="02020603050405020304" pitchFamily="18" charset="0"/>
            </a:endParaRPr>
          </a:p>
        </p:txBody>
      </p:sp>
      <p:sp>
        <p:nvSpPr>
          <p:cNvPr id="11" name="矩形 10"/>
          <p:cNvSpPr>
            <a:spLocks noChangeAspect="1"/>
          </p:cNvSpPr>
          <p:nvPr/>
        </p:nvSpPr>
        <p:spPr>
          <a:xfrm>
            <a:off x="1152525" y="3181315"/>
            <a:ext cx="10807700" cy="631711"/>
          </a:xfrm>
          <a:prstGeom prst="rect">
            <a:avLst/>
          </a:prstGeom>
        </p:spPr>
        <p:txBody>
          <a:bodyPr>
            <a:spAutoFit/>
          </a:bodyPr>
          <a:lstStyle/>
          <a:p>
            <a:pPr>
              <a:lnSpc>
                <a:spcPct val="120000"/>
              </a:lnSpc>
            </a:pPr>
            <a:r>
              <a:rPr lang="en-US" altLang="zh-CN" dirty="0">
                <a:ea typeface="宋体" panose="02010600030101010101" pitchFamily="2" charset="-122"/>
              </a:rPr>
              <a:t>Do you cook Chinese food every day</a:t>
            </a:r>
            <a:r>
              <a:rPr lang="en-US" altLang="zh-CN" dirty="0" smtClean="0">
                <a:ea typeface="宋体" panose="02010600030101010101" pitchFamily="2" charset="-122"/>
              </a:rPr>
              <a:t>?</a:t>
            </a:r>
            <a:endParaRPr lang="zh-CN" altLang="en-US" dirty="0"/>
          </a:p>
        </p:txBody>
      </p:sp>
      <p:sp>
        <p:nvSpPr>
          <p:cNvPr id="12" name="矩形 11"/>
          <p:cNvSpPr>
            <a:spLocks noChangeAspect="1"/>
          </p:cNvSpPr>
          <p:nvPr/>
        </p:nvSpPr>
        <p:spPr>
          <a:xfrm>
            <a:off x="1153533" y="3763807"/>
            <a:ext cx="2363147" cy="683264"/>
          </a:xfrm>
          <a:prstGeom prst="rect">
            <a:avLst/>
          </a:prstGeom>
        </p:spPr>
        <p:txBody>
          <a:bodyPr wrap="none">
            <a:spAutoFit/>
          </a:bodyPr>
          <a:lstStyle/>
          <a:p>
            <a:pPr>
              <a:lnSpc>
                <a:spcPct val="120000"/>
              </a:lnSpc>
            </a:pPr>
            <a:r>
              <a:rPr lang="en-US" altLang="zh-CN" dirty="0">
                <a:ea typeface="宋体" panose="02010600030101010101" pitchFamily="2" charset="-122"/>
              </a:rPr>
              <a:t>No, I </a:t>
            </a:r>
            <a:r>
              <a:rPr lang="en-US" altLang="zh-CN" dirty="0" smtClean="0">
                <a:ea typeface="宋体" panose="02010600030101010101" pitchFamily="2" charset="-122"/>
              </a:rPr>
              <a:t>don</a:t>
            </a:r>
            <a:r>
              <a:rPr lang="en-US" altLang="zh-CN" dirty="0" smtClean="0">
                <a:latin typeface="宋体" panose="02010600030101010101" pitchFamily="2" charset="-122"/>
                <a:cs typeface="Times New Roman" panose="02020603050405020304" pitchFamily="18" charset="0"/>
              </a:rPr>
              <a:t>'</a:t>
            </a:r>
            <a:r>
              <a:rPr lang="en-US" altLang="zh-CN" dirty="0" smtClean="0">
                <a:ea typeface="宋体" panose="02010600030101010101" pitchFamily="2" charset="-122"/>
              </a:rPr>
              <a:t>t. </a:t>
            </a:r>
            <a:endParaRPr lang="zh-CN" altLang="en-US" dirty="0"/>
          </a:p>
        </p:txBody>
      </p:sp>
      <p:sp>
        <p:nvSpPr>
          <p:cNvPr id="13" name="矩形 12"/>
          <p:cNvSpPr>
            <a:spLocks noChangeAspect="1"/>
          </p:cNvSpPr>
          <p:nvPr/>
        </p:nvSpPr>
        <p:spPr>
          <a:xfrm>
            <a:off x="936501" y="4896271"/>
            <a:ext cx="10807700" cy="631711"/>
          </a:xfrm>
          <a:prstGeom prst="rect">
            <a:avLst/>
          </a:prstGeom>
        </p:spPr>
        <p:txBody>
          <a:bodyPr>
            <a:spAutoFit/>
          </a:bodyPr>
          <a:lstStyle/>
          <a:p>
            <a:pPr>
              <a:lnSpc>
                <a:spcPct val="120000"/>
              </a:lnSpc>
            </a:pPr>
            <a:r>
              <a:rPr lang="en-US" altLang="zh-CN" dirty="0">
                <a:ea typeface="宋体" panose="02010600030101010101" pitchFamily="2" charset="-122"/>
              </a:rPr>
              <a:t>Does Miss Wang study Chinese every day</a:t>
            </a:r>
            <a:r>
              <a:rPr lang="en-US" altLang="zh-CN" dirty="0" smtClean="0">
                <a:ea typeface="宋体" panose="02010600030101010101" pitchFamily="2" charset="-122"/>
              </a:rPr>
              <a:t>? </a:t>
            </a:r>
            <a:endParaRPr lang="zh-CN" altLang="en-US" dirty="0"/>
          </a:p>
        </p:txBody>
      </p:sp>
      <p:sp>
        <p:nvSpPr>
          <p:cNvPr id="14" name="矩形 13"/>
          <p:cNvSpPr>
            <a:spLocks noChangeAspect="1"/>
          </p:cNvSpPr>
          <p:nvPr/>
        </p:nvSpPr>
        <p:spPr>
          <a:xfrm>
            <a:off x="967863" y="5504486"/>
            <a:ext cx="2638286" cy="631711"/>
          </a:xfrm>
          <a:prstGeom prst="rect">
            <a:avLst/>
          </a:prstGeom>
        </p:spPr>
        <p:txBody>
          <a:bodyPr wrap="none">
            <a:spAutoFit/>
          </a:bodyPr>
          <a:lstStyle/>
          <a:p>
            <a:pPr>
              <a:lnSpc>
                <a:spcPct val="120000"/>
              </a:lnSpc>
            </a:pPr>
            <a:r>
              <a:rPr lang="en-US" altLang="zh-CN" dirty="0">
                <a:ea typeface="宋体" panose="02010600030101010101" pitchFamily="2" charset="-122"/>
              </a:rPr>
              <a:t>Yes, she does</a:t>
            </a:r>
            <a:r>
              <a:rPr lang="en-US" altLang="zh-CN" dirty="0" smtClean="0">
                <a:ea typeface="宋体" panose="02010600030101010101" pitchFamily="2" charset="-122"/>
              </a:rPr>
              <a:t>. </a:t>
            </a:r>
            <a:endParaRPr lang="zh-CN" altLang="en-US" dirty="0"/>
          </a:p>
        </p:txBody>
      </p:sp>
    </p:spTree>
    <p:extLst>
      <p:ext uri="{BB962C8B-B14F-4D97-AF65-F5344CB8AC3E}">
        <p14:creationId xmlns:p14="http://schemas.microsoft.com/office/powerpoint/2010/main" val="4114369955"/>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randombar(horizontal)">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randombar(horizontal)">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矩形 3"/>
          <p:cNvSpPr>
            <a:spLocks noChangeAspect="1"/>
          </p:cNvSpPr>
          <p:nvPr/>
        </p:nvSpPr>
        <p:spPr>
          <a:xfrm>
            <a:off x="361950" y="1258352"/>
            <a:ext cx="10807700" cy="3637919"/>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a:t>
            </a:r>
            <a:r>
              <a:rPr lang="en-US" altLang="zh-CN" dirty="0" err="1">
                <a:solidFill>
                  <a:srgbClr val="000000"/>
                </a:solidFill>
                <a:ea typeface="宋体" panose="02010600030101010101" pitchFamily="2" charset="-122"/>
                <a:cs typeface="Times New Roman" panose="02020603050405020304" pitchFamily="18" charset="0"/>
              </a:rPr>
              <a:t>Mr</a:t>
            </a:r>
            <a:r>
              <a:rPr lang="en-US" altLang="zh-CN" dirty="0">
                <a:solidFill>
                  <a:srgbClr val="000000"/>
                </a:solidFill>
                <a:ea typeface="宋体" panose="02010600030101010101" pitchFamily="2" charset="-122"/>
                <a:cs typeface="Times New Roman" panose="02020603050405020304" pitchFamily="18" charset="0"/>
              </a:rPr>
              <a:t> Jones/do kung </a:t>
            </a:r>
            <a:r>
              <a:rPr lang="en-US" altLang="zh-CN" dirty="0" err="1">
                <a:solidFill>
                  <a:srgbClr val="000000"/>
                </a:solidFill>
                <a:ea typeface="宋体" panose="02010600030101010101" pitchFamily="2" charset="-122"/>
                <a:cs typeface="Times New Roman" panose="02020603050405020304" pitchFamily="18" charset="0"/>
              </a:rPr>
              <a:t>fu</a:t>
            </a:r>
            <a:r>
              <a:rPr lang="en-US" altLang="zh-CN" dirty="0">
                <a:solidFill>
                  <a:srgbClr val="000000"/>
                </a:solidFill>
                <a:ea typeface="宋体" panose="02010600030101010101" pitchFamily="2" charset="-122"/>
                <a:cs typeface="Times New Roman" panose="02020603050405020304" pitchFamily="18" charset="0"/>
              </a:rPr>
              <a:t>/yes)</a:t>
            </a:r>
            <a:br>
              <a:rPr lang="en-US" altLang="zh-CN" dirty="0">
                <a:solidFill>
                  <a:srgbClr val="000000"/>
                </a:solidFill>
                <a:ea typeface="宋体" panose="02010600030101010101" pitchFamily="2" charset="-122"/>
                <a:cs typeface="Times New Roman" panose="02020603050405020304" pitchFamily="18" charset="0"/>
              </a:rPr>
            </a:br>
            <a:r>
              <a:rPr lang="en-US" altLang="zh-CN" dirty="0" smtClean="0">
                <a:solidFill>
                  <a:schemeClr val="tx1"/>
                </a:solidFill>
                <a:ea typeface="宋体" panose="02010600030101010101" pitchFamily="2" charset="-122"/>
                <a:cs typeface="Times New Roman" panose="02020603050405020304" pitchFamily="18" charset="0"/>
              </a:rPr>
              <a:t>—______________</a:t>
            </a:r>
            <a:r>
              <a:rPr lang="en-US" altLang="zh-CN" dirty="0">
                <a:solidFill>
                  <a:schemeClr val="tx1"/>
                </a:solidFill>
                <a:ea typeface="宋体" panose="02010600030101010101" pitchFamily="2" charset="-122"/>
                <a:cs typeface="Times New Roman" panose="02020603050405020304" pitchFamily="18" charset="0"/>
              </a:rPr>
              <a:t>___________</a:t>
            </a:r>
            <a:r>
              <a:rPr lang="en-US" altLang="zh-CN" dirty="0" smtClean="0">
                <a:solidFill>
                  <a:schemeClr val="tx1"/>
                </a:solidFill>
                <a:ea typeface="宋体" panose="02010600030101010101" pitchFamily="2" charset="-122"/>
                <a:cs typeface="Times New Roman" panose="02020603050405020304" pitchFamily="18" charset="0"/>
              </a:rPr>
              <a:t>________________</a:t>
            </a:r>
            <a:endParaRPr lang="en-US" altLang="zh-CN" dirty="0">
              <a:solidFill>
                <a:schemeClr val="tx1"/>
              </a:solidFill>
              <a:ea typeface="宋体" panose="02010600030101010101" pitchFamily="2"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chemeClr val="tx1"/>
                </a:solidFill>
                <a:ea typeface="宋体" panose="02010600030101010101" pitchFamily="2" charset="-122"/>
                <a:cs typeface="Times New Roman" panose="02020603050405020304" pitchFamily="18" charset="0"/>
              </a:rPr>
              <a:t>—_____________</a:t>
            </a:r>
            <a:r>
              <a:rPr lang="en-US" altLang="zh-CN" dirty="0">
                <a:solidFill>
                  <a:schemeClr val="tx1"/>
                </a:solidFill>
                <a:ea typeface="宋体" panose="02010600030101010101" pitchFamily="2" charset="-122"/>
                <a:cs typeface="Times New Roman" panose="02020603050405020304" pitchFamily="18" charset="0"/>
              </a:rPr>
              <a:t>___________</a:t>
            </a:r>
            <a:r>
              <a:rPr lang="en-US" altLang="zh-CN" dirty="0" smtClean="0">
                <a:solidFill>
                  <a:schemeClr val="tx1"/>
                </a:solidFill>
                <a:ea typeface="宋体" panose="02010600030101010101" pitchFamily="2" charset="-122"/>
                <a:cs typeface="Times New Roman" panose="02020603050405020304" pitchFamily="18" charset="0"/>
              </a:rPr>
              <a:t>_________________</a:t>
            </a:r>
            <a:endParaRPr lang="en-US" altLang="zh-CN" dirty="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4.(John/go hiking/no)</a:t>
            </a:r>
            <a:br>
              <a:rPr lang="en-US" altLang="zh-CN" dirty="0">
                <a:solidFill>
                  <a:srgbClr val="000000"/>
                </a:solidFill>
                <a:ea typeface="宋体" panose="02010600030101010101" pitchFamily="2" charset="-122"/>
                <a:cs typeface="Times New Roman" panose="02020603050405020304" pitchFamily="18" charset="0"/>
              </a:rPr>
            </a:br>
            <a:r>
              <a:rPr lang="en-US" altLang="zh-CN" dirty="0" smtClean="0">
                <a:solidFill>
                  <a:schemeClr val="tx1"/>
                </a:solidFill>
                <a:ea typeface="宋体" panose="02010600030101010101" pitchFamily="2" charset="-122"/>
                <a:cs typeface="Times New Roman" panose="02020603050405020304" pitchFamily="18" charset="0"/>
              </a:rPr>
              <a:t>—______________</a:t>
            </a:r>
            <a:r>
              <a:rPr lang="en-US" altLang="zh-CN" dirty="0">
                <a:solidFill>
                  <a:schemeClr val="tx1"/>
                </a:solidFill>
                <a:ea typeface="宋体" panose="02010600030101010101" pitchFamily="2" charset="-122"/>
                <a:cs typeface="Times New Roman" panose="02020603050405020304" pitchFamily="18" charset="0"/>
              </a:rPr>
              <a:t>___________</a:t>
            </a:r>
            <a:r>
              <a:rPr lang="en-US" altLang="zh-CN" dirty="0" smtClean="0">
                <a:solidFill>
                  <a:schemeClr val="tx1"/>
                </a:solidFill>
                <a:ea typeface="宋体" panose="02010600030101010101" pitchFamily="2" charset="-122"/>
                <a:cs typeface="Times New Roman" panose="02020603050405020304" pitchFamily="18" charset="0"/>
              </a:rPr>
              <a:t>________________</a:t>
            </a:r>
            <a:endParaRPr lang="en-US" altLang="zh-CN" dirty="0">
              <a:solidFill>
                <a:schemeClr val="tx1"/>
              </a:solidFill>
              <a:ea typeface="宋体" panose="02010600030101010101" pitchFamily="2"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chemeClr val="tx1"/>
                </a:solidFill>
                <a:ea typeface="宋体" panose="02010600030101010101" pitchFamily="2" charset="-122"/>
                <a:cs typeface="Times New Roman" panose="02020603050405020304" pitchFamily="18" charset="0"/>
              </a:rPr>
              <a:t>—______________</a:t>
            </a:r>
            <a:r>
              <a:rPr lang="en-US" altLang="zh-CN" dirty="0">
                <a:solidFill>
                  <a:schemeClr val="tx1"/>
                </a:solidFill>
                <a:ea typeface="宋体" panose="02010600030101010101" pitchFamily="2" charset="-122"/>
                <a:cs typeface="Times New Roman" panose="02020603050405020304" pitchFamily="18" charset="0"/>
              </a:rPr>
              <a:t>___________</a:t>
            </a:r>
            <a:r>
              <a:rPr lang="en-US" altLang="zh-CN" dirty="0" smtClean="0">
                <a:solidFill>
                  <a:schemeClr val="tx1"/>
                </a:solidFill>
                <a:ea typeface="宋体" panose="02010600030101010101" pitchFamily="2" charset="-122"/>
                <a:cs typeface="Times New Roman" panose="02020603050405020304" pitchFamily="18" charset="0"/>
              </a:rPr>
              <a:t>________________</a:t>
            </a:r>
            <a:endParaRPr lang="en-US" altLang="zh-CN" dirty="0">
              <a:solidFill>
                <a:schemeClr val="tx1"/>
              </a:solidFill>
              <a:ea typeface="宋体" panose="02010600030101010101" pitchFamily="2" charset="-122"/>
              <a:cs typeface="Times New Roman" panose="02020603050405020304" pitchFamily="18" charset="0"/>
            </a:endParaRPr>
          </a:p>
        </p:txBody>
      </p:sp>
      <p:sp>
        <p:nvSpPr>
          <p:cNvPr id="5" name="矩形 4"/>
          <p:cNvSpPr>
            <a:spLocks noChangeAspect="1"/>
          </p:cNvSpPr>
          <p:nvPr/>
        </p:nvSpPr>
        <p:spPr>
          <a:xfrm>
            <a:off x="936501" y="1878464"/>
            <a:ext cx="10807700" cy="631711"/>
          </a:xfrm>
          <a:prstGeom prst="rect">
            <a:avLst/>
          </a:prstGeom>
        </p:spPr>
        <p:txBody>
          <a:bodyPr>
            <a:spAutoFit/>
          </a:bodyPr>
          <a:lstStyle/>
          <a:p>
            <a:pPr>
              <a:lnSpc>
                <a:spcPct val="120000"/>
              </a:lnSpc>
            </a:pPr>
            <a:r>
              <a:rPr lang="en-US" altLang="zh-CN" dirty="0">
                <a:ea typeface="宋体" panose="02010600030101010101" pitchFamily="2" charset="-122"/>
              </a:rPr>
              <a:t>Does </a:t>
            </a:r>
            <a:r>
              <a:rPr lang="en-US" altLang="zh-CN" dirty="0" err="1">
                <a:ea typeface="宋体" panose="02010600030101010101" pitchFamily="2" charset="-122"/>
              </a:rPr>
              <a:t>Mr</a:t>
            </a:r>
            <a:r>
              <a:rPr lang="en-US" altLang="zh-CN" dirty="0">
                <a:ea typeface="宋体" panose="02010600030101010101" pitchFamily="2" charset="-122"/>
              </a:rPr>
              <a:t> Jones do kung </a:t>
            </a:r>
            <a:r>
              <a:rPr lang="en-US" altLang="zh-CN" dirty="0" err="1">
                <a:ea typeface="宋体" panose="02010600030101010101" pitchFamily="2" charset="-122"/>
              </a:rPr>
              <a:t>fu</a:t>
            </a:r>
            <a:r>
              <a:rPr lang="en-US" altLang="zh-CN" dirty="0">
                <a:ea typeface="宋体" panose="02010600030101010101" pitchFamily="2" charset="-122"/>
              </a:rPr>
              <a:t> every day</a:t>
            </a:r>
            <a:r>
              <a:rPr lang="en-US" altLang="zh-CN" dirty="0" smtClean="0">
                <a:ea typeface="宋体" panose="02010600030101010101" pitchFamily="2" charset="-122"/>
              </a:rPr>
              <a:t>? </a:t>
            </a:r>
            <a:endParaRPr lang="zh-CN" altLang="en-US" dirty="0"/>
          </a:p>
        </p:txBody>
      </p:sp>
      <p:sp>
        <p:nvSpPr>
          <p:cNvPr id="6" name="矩形 5"/>
          <p:cNvSpPr>
            <a:spLocks noChangeAspect="1"/>
          </p:cNvSpPr>
          <p:nvPr/>
        </p:nvSpPr>
        <p:spPr>
          <a:xfrm>
            <a:off x="936501" y="2468168"/>
            <a:ext cx="2477986" cy="631711"/>
          </a:xfrm>
          <a:prstGeom prst="rect">
            <a:avLst/>
          </a:prstGeom>
        </p:spPr>
        <p:txBody>
          <a:bodyPr wrap="none">
            <a:spAutoFit/>
          </a:bodyPr>
          <a:lstStyle/>
          <a:p>
            <a:pPr>
              <a:lnSpc>
                <a:spcPct val="120000"/>
              </a:lnSpc>
            </a:pPr>
            <a:r>
              <a:rPr lang="en-US" altLang="zh-CN" dirty="0">
                <a:ea typeface="宋体" panose="02010600030101010101" pitchFamily="2" charset="-122"/>
              </a:rPr>
              <a:t>Yes, he does</a:t>
            </a:r>
            <a:r>
              <a:rPr lang="en-US" altLang="zh-CN" dirty="0" smtClean="0">
                <a:ea typeface="宋体" panose="02010600030101010101" pitchFamily="2" charset="-122"/>
              </a:rPr>
              <a:t>. </a:t>
            </a:r>
            <a:endParaRPr lang="zh-CN" altLang="en-US" dirty="0"/>
          </a:p>
        </p:txBody>
      </p:sp>
      <p:sp>
        <p:nvSpPr>
          <p:cNvPr id="7" name="矩形 6"/>
          <p:cNvSpPr>
            <a:spLocks noChangeAspect="1"/>
          </p:cNvSpPr>
          <p:nvPr/>
        </p:nvSpPr>
        <p:spPr>
          <a:xfrm>
            <a:off x="936501" y="3621000"/>
            <a:ext cx="5838458" cy="631711"/>
          </a:xfrm>
          <a:prstGeom prst="rect">
            <a:avLst/>
          </a:prstGeom>
        </p:spPr>
        <p:txBody>
          <a:bodyPr wrap="none">
            <a:spAutoFit/>
          </a:bodyPr>
          <a:lstStyle/>
          <a:p>
            <a:pPr>
              <a:lnSpc>
                <a:spcPct val="120000"/>
              </a:lnSpc>
            </a:pPr>
            <a:r>
              <a:rPr lang="en-US" altLang="zh-CN" dirty="0">
                <a:ea typeface="宋体" panose="02010600030101010101" pitchFamily="2" charset="-122"/>
              </a:rPr>
              <a:t>Does John go hiking every day</a:t>
            </a:r>
            <a:r>
              <a:rPr lang="en-US" altLang="zh-CN" dirty="0" smtClean="0">
                <a:ea typeface="宋体" panose="02010600030101010101" pitchFamily="2" charset="-122"/>
              </a:rPr>
              <a:t>? </a:t>
            </a:r>
            <a:endParaRPr lang="zh-CN" altLang="en-US" dirty="0"/>
          </a:p>
        </p:txBody>
      </p:sp>
      <p:sp>
        <p:nvSpPr>
          <p:cNvPr id="8" name="矩形 7"/>
          <p:cNvSpPr>
            <a:spLocks noChangeAspect="1"/>
          </p:cNvSpPr>
          <p:nvPr/>
        </p:nvSpPr>
        <p:spPr>
          <a:xfrm>
            <a:off x="936501" y="4189928"/>
            <a:ext cx="2956259" cy="683264"/>
          </a:xfrm>
          <a:prstGeom prst="rect">
            <a:avLst/>
          </a:prstGeom>
        </p:spPr>
        <p:txBody>
          <a:bodyPr wrap="none">
            <a:spAutoFit/>
          </a:bodyPr>
          <a:lstStyle/>
          <a:p>
            <a:pPr>
              <a:lnSpc>
                <a:spcPct val="120000"/>
              </a:lnSpc>
            </a:pPr>
            <a:r>
              <a:rPr lang="en-US" altLang="zh-CN" dirty="0">
                <a:ea typeface="宋体" panose="02010600030101010101" pitchFamily="2" charset="-122"/>
              </a:rPr>
              <a:t>No, he </a:t>
            </a:r>
            <a:r>
              <a:rPr lang="en-US" altLang="zh-CN" dirty="0" smtClean="0">
                <a:ea typeface="宋体" panose="02010600030101010101" pitchFamily="2" charset="-122"/>
              </a:rPr>
              <a:t>doesn</a:t>
            </a:r>
            <a:r>
              <a:rPr lang="en-US" altLang="zh-CN" dirty="0" smtClean="0">
                <a:latin typeface="宋体" panose="02010600030101010101" pitchFamily="2" charset="-122"/>
                <a:cs typeface="Times New Roman" panose="02020603050405020304" pitchFamily="18" charset="0"/>
              </a:rPr>
              <a:t>'</a:t>
            </a:r>
            <a:r>
              <a:rPr lang="en-US" altLang="zh-CN" dirty="0" smtClean="0">
                <a:ea typeface="宋体" panose="02010600030101010101" pitchFamily="2" charset="-122"/>
              </a:rPr>
              <a:t>t. </a:t>
            </a:r>
            <a:endParaRPr lang="zh-CN" altLang="en-US" dirty="0"/>
          </a:p>
        </p:txBody>
      </p:sp>
    </p:spTree>
    <p:extLst>
      <p:ext uri="{BB962C8B-B14F-4D97-AF65-F5344CB8AC3E}">
        <p14:creationId xmlns:p14="http://schemas.microsoft.com/office/powerpoint/2010/main" val="1135702515"/>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智慧拓展</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4" name="矩形 3"/>
          <p:cNvSpPr>
            <a:spLocks noChangeAspect="1"/>
          </p:cNvSpPr>
          <p:nvPr/>
        </p:nvSpPr>
        <p:spPr>
          <a:xfrm>
            <a:off x="361950" y="1079847"/>
            <a:ext cx="10807700" cy="4228850"/>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chemeClr val="tx1"/>
                </a:solidFill>
                <a:latin typeface="Arial" panose="020B0604020202020204" pitchFamily="34" charset="0"/>
                <a:cs typeface="Times New Roman" panose="02020603050405020304" pitchFamily="18" charset="0"/>
              </a:rPr>
              <a:t>三、阅读短文</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latin typeface="Arial" panose="020B0604020202020204" pitchFamily="34" charset="0"/>
                <a:cs typeface="Times New Roman" panose="02020603050405020304" pitchFamily="18" charset="0"/>
              </a:rPr>
              <a:t>判断正误</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latin typeface="Arial" panose="020B0604020202020204" pitchFamily="34" charset="0"/>
                <a:cs typeface="Times New Roman" panose="02020603050405020304" pitchFamily="18" charset="0"/>
              </a:rPr>
              <a:t>正确的写</a:t>
            </a:r>
            <a:r>
              <a:rPr lang="en-US" altLang="zh-CN" dirty="0">
                <a:solidFill>
                  <a:schemeClr val="tx1"/>
                </a:solidFill>
                <a:ea typeface="宋体" panose="02010600030101010101" pitchFamily="2" charset="-122"/>
                <a:cs typeface="Times New Roman" panose="02020603050405020304" pitchFamily="18" charset="0"/>
              </a:rPr>
              <a:t>“T”,</a:t>
            </a:r>
            <a:r>
              <a:rPr lang="zh-CN" altLang="zh-CN" dirty="0">
                <a:solidFill>
                  <a:schemeClr val="tx1"/>
                </a:solidFill>
                <a:latin typeface="Arial" panose="020B0604020202020204" pitchFamily="34" charset="0"/>
                <a:cs typeface="Times New Roman" panose="02020603050405020304" pitchFamily="18" charset="0"/>
              </a:rPr>
              <a:t>错误的写</a:t>
            </a:r>
            <a:r>
              <a:rPr lang="en-US" altLang="zh-CN" dirty="0">
                <a:solidFill>
                  <a:schemeClr val="tx1"/>
                </a:solidFill>
                <a:ea typeface="宋体" panose="02010600030101010101" pitchFamily="2" charset="-122"/>
                <a:cs typeface="Times New Roman" panose="02020603050405020304" pitchFamily="18" charset="0"/>
              </a:rPr>
              <a:t>“F”</a:t>
            </a:r>
            <a:r>
              <a:rPr lang="zh-CN" altLang="zh-CN" dirty="0">
                <a:solidFill>
                  <a:schemeClr val="tx1"/>
                </a:solidFill>
                <a:latin typeface="Arial" panose="020B0604020202020204" pitchFamily="34" charset="0"/>
                <a:cs typeface="Times New Roman" panose="02020603050405020304" pitchFamily="18" charset="0"/>
              </a:rPr>
              <a:t>。</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188085" algn="l"/>
                <a:tab pos="2163445" algn="l"/>
                <a:tab pos="3142615" algn="l"/>
                <a:tab pos="4190365" algn="l"/>
              </a:tabLst>
            </a:pPr>
            <a:r>
              <a:rPr lang="en-US" altLang="zh-CN" dirty="0">
                <a:solidFill>
                  <a:schemeClr val="tx1"/>
                </a:solidFill>
                <a:ea typeface="宋体" panose="02010600030101010101" pitchFamily="2" charset="-122"/>
                <a:cs typeface="Times New Roman" panose="02020603050405020304" pitchFamily="18" charset="0"/>
              </a:rPr>
              <a:t>Tony is my pen pal. He lives in Australia, but he studies Chinese. He can speak Chinese very well. He likes going hiking. He often goes hiking on the weekend. He also likes doing word puzzles. We often do word puzzles by email. Tony likes Chinese food. He thinks </a:t>
            </a:r>
            <a:r>
              <a:rPr lang="en-US" altLang="zh-CN" dirty="0" smtClean="0">
                <a:solidFill>
                  <a:schemeClr val="tx1"/>
                </a:solidFill>
                <a:ea typeface="宋体" panose="02010600030101010101" pitchFamily="2" charset="-122"/>
                <a:cs typeface="Times New Roman" panose="02020603050405020304" pitchFamily="18" charset="0"/>
              </a:rPr>
              <a:t>it</a:t>
            </a:r>
            <a:r>
              <a:rPr lang="en-US" altLang="zh-CN" dirty="0" smtClean="0">
                <a:solidFill>
                  <a:schemeClr val="tx1"/>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chemeClr val="tx1"/>
                </a:solidFill>
                <a:ea typeface="宋体" panose="02010600030101010101" pitchFamily="2" charset="-122"/>
                <a:cs typeface="Times New Roman" panose="02020603050405020304" pitchFamily="18" charset="0"/>
              </a:rPr>
              <a:t>s </a:t>
            </a:r>
            <a:r>
              <a:rPr lang="en-US" altLang="zh-CN" dirty="0">
                <a:solidFill>
                  <a:schemeClr val="tx1"/>
                </a:solidFill>
                <a:ea typeface="宋体" panose="02010600030101010101" pitchFamily="2" charset="-122"/>
                <a:cs typeface="Times New Roman" panose="02020603050405020304" pitchFamily="18" charset="0"/>
              </a:rPr>
              <a:t>very delicious. Sometimes he cooks Chinese food on Sundays.</a:t>
            </a:r>
            <a:endParaRPr lang="zh-CN" altLang="zh-CN" dirty="0">
              <a:solidFill>
                <a:schemeClr val="tx1"/>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6945315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矩形 3"/>
          <p:cNvSpPr>
            <a:spLocks noChangeAspect="1"/>
          </p:cNvSpPr>
          <p:nvPr/>
        </p:nvSpPr>
        <p:spPr>
          <a:xfrm>
            <a:off x="361950" y="1439887"/>
            <a:ext cx="10807700" cy="3046988"/>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)1.Tony lives in Australia.</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)2.Tony </a:t>
            </a:r>
            <a:r>
              <a:rPr lang="en-US" altLang="zh-CN" dirty="0" smtClean="0">
                <a:solidFill>
                  <a:srgbClr val="000000"/>
                </a:solidFill>
                <a:ea typeface="宋体" panose="02010600030101010101" pitchFamily="2" charset="-122"/>
                <a:cs typeface="Times New Roman" panose="02020603050405020304" pitchFamily="18" charset="0"/>
              </a:rPr>
              <a:t>can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speak Chinese.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)3.Tony often goes hiking on the weekend.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)4.They often do word puzzles together at school.</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)5.Tony often cooks Chinese food on Sundays.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730309" y="1430055"/>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
        <p:nvSpPr>
          <p:cNvPr id="5" name="矩形 4"/>
          <p:cNvSpPr>
            <a:spLocks noChangeAspect="1"/>
          </p:cNvSpPr>
          <p:nvPr/>
        </p:nvSpPr>
        <p:spPr>
          <a:xfrm>
            <a:off x="730309" y="2061766"/>
            <a:ext cx="434734"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F</a:t>
            </a:r>
            <a:endParaRPr lang="zh-CN" altLang="en-US" sz="3200" b="1" dirty="0">
              <a:solidFill>
                <a:srgbClr val="FF0000"/>
              </a:solidFill>
            </a:endParaRPr>
          </a:p>
        </p:txBody>
      </p:sp>
      <p:sp>
        <p:nvSpPr>
          <p:cNvPr id="6" name="矩形 5"/>
          <p:cNvSpPr>
            <a:spLocks noChangeAspect="1"/>
          </p:cNvSpPr>
          <p:nvPr/>
        </p:nvSpPr>
        <p:spPr>
          <a:xfrm>
            <a:off x="730309" y="2614332"/>
            <a:ext cx="458780"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T</a:t>
            </a:r>
            <a:endParaRPr lang="zh-CN" altLang="en-US" sz="3200" b="1" dirty="0">
              <a:solidFill>
                <a:srgbClr val="FF0000"/>
              </a:solidFill>
            </a:endParaRPr>
          </a:p>
        </p:txBody>
      </p:sp>
      <p:sp>
        <p:nvSpPr>
          <p:cNvPr id="7" name="矩形 6"/>
          <p:cNvSpPr>
            <a:spLocks noChangeAspect="1"/>
          </p:cNvSpPr>
          <p:nvPr/>
        </p:nvSpPr>
        <p:spPr>
          <a:xfrm>
            <a:off x="730309" y="3246043"/>
            <a:ext cx="434734"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F</a:t>
            </a:r>
            <a:endParaRPr lang="zh-CN" altLang="en-US" sz="3200" b="1" dirty="0">
              <a:solidFill>
                <a:srgbClr val="FF0000"/>
              </a:solidFill>
            </a:endParaRPr>
          </a:p>
        </p:txBody>
      </p:sp>
      <p:sp>
        <p:nvSpPr>
          <p:cNvPr id="8" name="矩形 7"/>
          <p:cNvSpPr>
            <a:spLocks noChangeAspect="1"/>
          </p:cNvSpPr>
          <p:nvPr/>
        </p:nvSpPr>
        <p:spPr>
          <a:xfrm>
            <a:off x="720477" y="3832512"/>
            <a:ext cx="434734" cy="631711"/>
          </a:xfrm>
          <a:prstGeom prst="rect">
            <a:avLst/>
          </a:prstGeom>
        </p:spPr>
        <p:txBody>
          <a:bodyPr wrap="none">
            <a:spAutoFit/>
          </a:bodyPr>
          <a:lstStyle/>
          <a:p>
            <a:pPr>
              <a:lnSpc>
                <a:spcPct val="120000"/>
              </a:lnSpc>
            </a:pPr>
            <a:r>
              <a:rPr lang="en-US" altLang="zh-CN" sz="3200" b="1" dirty="0" smtClean="0">
                <a:solidFill>
                  <a:srgbClr val="FF0000"/>
                </a:solidFill>
                <a:latin typeface="Times New Roman" panose="02020603050405020304" pitchFamily="18" charset="0"/>
              </a:rPr>
              <a:t>F</a:t>
            </a:r>
            <a:endParaRPr lang="zh-CN" altLang="en-US" sz="3200" b="1" dirty="0">
              <a:solidFill>
                <a:srgbClr val="FF0000"/>
              </a:solidFill>
            </a:endParaRPr>
          </a:p>
        </p:txBody>
      </p:sp>
    </p:spTree>
    <p:extLst>
      <p:ext uri="{BB962C8B-B14F-4D97-AF65-F5344CB8AC3E}">
        <p14:creationId xmlns:p14="http://schemas.microsoft.com/office/powerpoint/2010/main" val="225043468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80717" y="1295871"/>
            <a:ext cx="5400600" cy="2800767"/>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r>
              <a:rPr lang="zh-CN" altLang="en-US"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97908190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家庭作业</Template>
  <TotalTime>63</TotalTime>
  <Words>234</Words>
  <Application>Microsoft Office PowerPoint</Application>
  <PresentationFormat>自定义</PresentationFormat>
  <Paragraphs>48</Paragraphs>
  <Slides>8</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vt:i4>
      </vt:variant>
    </vt:vector>
  </HeadingPairs>
  <TitlesOfParts>
    <vt:vector size="18" baseType="lpstr">
      <vt:lpstr>NEU-BZ-S92</vt:lpstr>
      <vt:lpstr>方正书宋_GBK</vt:lpstr>
      <vt:lpstr>黑体</vt:lpstr>
      <vt:lpstr>华文琥珀</vt:lpstr>
      <vt:lpstr>隶书</vt:lpstr>
      <vt:lpstr>宋体</vt:lpstr>
      <vt:lpstr>Arial</vt:lpstr>
      <vt:lpstr>Calibri</vt:lpstr>
      <vt:lpstr>Times New Roman</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123</cp:lastModifiedBy>
  <cp:revision>24</cp:revision>
  <dcterms:created xsi:type="dcterms:W3CDTF">2020-08-17T02:46:32Z</dcterms:created>
  <dcterms:modified xsi:type="dcterms:W3CDTF">2025-09-02T07:55:32Z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